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notesMasterIdLst>
    <p:notesMasterId r:id="rId24"/>
  </p:notesMasterIdLst>
  <p:handoutMasterIdLst>
    <p:handoutMasterId r:id="rId25"/>
  </p:handoutMasterIdLst>
  <p:sldIdLst>
    <p:sldId id="346" r:id="rId2"/>
    <p:sldId id="257" r:id="rId3"/>
    <p:sldId id="354" r:id="rId4"/>
    <p:sldId id="347" r:id="rId5"/>
    <p:sldId id="353" r:id="rId6"/>
    <p:sldId id="348" r:id="rId7"/>
    <p:sldId id="350" r:id="rId8"/>
    <p:sldId id="352" r:id="rId9"/>
    <p:sldId id="349" r:id="rId10"/>
    <p:sldId id="337" r:id="rId11"/>
    <p:sldId id="355" r:id="rId12"/>
    <p:sldId id="356" r:id="rId13"/>
    <p:sldId id="357" r:id="rId14"/>
    <p:sldId id="358" r:id="rId15"/>
    <p:sldId id="360" r:id="rId16"/>
    <p:sldId id="361" r:id="rId17"/>
    <p:sldId id="362" r:id="rId18"/>
    <p:sldId id="367" r:id="rId19"/>
    <p:sldId id="363" r:id="rId20"/>
    <p:sldId id="369" r:id="rId21"/>
    <p:sldId id="368" r:id="rId22"/>
    <p:sldId id="291" r:id="rId2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" initials="m" lastIdx="0" clrIdx="0">
    <p:extLst>
      <p:ext uri="{19B8F6BF-5375-455C-9EA6-DF929625EA0E}">
        <p15:presenceInfo xmlns:p15="http://schemas.microsoft.com/office/powerpoint/2012/main" userId="mar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9" autoAdjust="0"/>
    <p:restoredTop sz="75455" autoAdjust="0"/>
  </p:normalViewPr>
  <p:slideViewPr>
    <p:cSldViewPr snapToGrid="0">
      <p:cViewPr varScale="1">
        <p:scale>
          <a:sx n="74" d="100"/>
          <a:sy n="74" d="100"/>
        </p:scale>
        <p:origin x="888" y="72"/>
      </p:cViewPr>
      <p:guideLst/>
    </p:cSldViewPr>
  </p:slideViewPr>
  <p:outlineViewPr>
    <p:cViewPr>
      <p:scale>
        <a:sx n="33" d="100"/>
        <a:sy n="33" d="100"/>
      </p:scale>
      <p:origin x="0" y="-23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rta\Documents\Pincho\Estudios%20CIS\Series%20peri&#243;dicas%20CIS\Problemas%20(pa&#237;s,%20personales)\Probl.%20pa&#237;s%20(abr04-dic1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arta\AppData\Local\Microsoft\Windows\Temporary%20Internet%20Files\Content.IE5\VA2GJN78\Evoluci&#243;n%20PP-PSOE-IU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rta\AppData\Local\Microsoft\Windows\Temporary%20Internet%20Files\Content.IE5\VA2GJN78\Evoluci&#243;n%20PP-PSOE-IU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arta\AppData\Local\Microsoft\Windows\Temporary%20Internet%20Files\Content.IE5\VA2GJN78\Evoluci&#243;n%20PP-PSOE-IU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arta\AppData\Local\Microsoft\Windows\Temporary%20Internet%20Files\Content.IE5\VA2GJN78\Evoluci&#243;n%20PP-PSOE-I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185341584114584E-2"/>
          <c:y val="1.7971436867325167E-2"/>
          <c:w val="0.89578393171732351"/>
          <c:h val="0.7361424225667511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'Hoja cl. pltca (85-nov12)'!$A$2:$A$191</c:f>
              <c:numCache>
                <c:formatCode>mmm\-yy</c:formatCode>
                <c:ptCount val="190"/>
                <c:pt idx="0">
                  <c:v>31168</c:v>
                </c:pt>
                <c:pt idx="1">
                  <c:v>31321</c:v>
                </c:pt>
                <c:pt idx="2">
                  <c:v>31656</c:v>
                </c:pt>
                <c:pt idx="3">
                  <c:v>31747</c:v>
                </c:pt>
                <c:pt idx="4">
                  <c:v>32295</c:v>
                </c:pt>
                <c:pt idx="5">
                  <c:v>34213</c:v>
                </c:pt>
                <c:pt idx="6">
                  <c:v>34578</c:v>
                </c:pt>
                <c:pt idx="7">
                  <c:v>34700</c:v>
                </c:pt>
                <c:pt idx="8">
                  <c:v>34731</c:v>
                </c:pt>
                <c:pt idx="9">
                  <c:v>34790</c:v>
                </c:pt>
                <c:pt idx="10">
                  <c:v>34943</c:v>
                </c:pt>
                <c:pt idx="11">
                  <c:v>35004</c:v>
                </c:pt>
                <c:pt idx="12">
                  <c:v>35096</c:v>
                </c:pt>
                <c:pt idx="13">
                  <c:v>35125</c:v>
                </c:pt>
                <c:pt idx="14">
                  <c:v>35370</c:v>
                </c:pt>
                <c:pt idx="15">
                  <c:v>35490</c:v>
                </c:pt>
                <c:pt idx="16">
                  <c:v>35521</c:v>
                </c:pt>
                <c:pt idx="17">
                  <c:v>35704</c:v>
                </c:pt>
                <c:pt idx="18">
                  <c:v>35977</c:v>
                </c:pt>
                <c:pt idx="19">
                  <c:v>36220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37135</c:v>
                </c:pt>
                <c:pt idx="32">
                  <c:v>37196</c:v>
                </c:pt>
                <c:pt idx="33">
                  <c:v>37226</c:v>
                </c:pt>
                <c:pt idx="34">
                  <c:v>37257</c:v>
                </c:pt>
                <c:pt idx="35">
                  <c:v>37288</c:v>
                </c:pt>
                <c:pt idx="36">
                  <c:v>37316</c:v>
                </c:pt>
                <c:pt idx="37">
                  <c:v>37347</c:v>
                </c:pt>
                <c:pt idx="38">
                  <c:v>37377</c:v>
                </c:pt>
                <c:pt idx="39">
                  <c:v>37408</c:v>
                </c:pt>
                <c:pt idx="40">
                  <c:v>37438</c:v>
                </c:pt>
                <c:pt idx="41">
                  <c:v>37500</c:v>
                </c:pt>
                <c:pt idx="42">
                  <c:v>37530</c:v>
                </c:pt>
                <c:pt idx="43">
                  <c:v>37561</c:v>
                </c:pt>
                <c:pt idx="44">
                  <c:v>37591</c:v>
                </c:pt>
                <c:pt idx="45">
                  <c:v>37622</c:v>
                </c:pt>
                <c:pt idx="46">
                  <c:v>37653</c:v>
                </c:pt>
                <c:pt idx="47">
                  <c:v>37681</c:v>
                </c:pt>
                <c:pt idx="48">
                  <c:v>37712</c:v>
                </c:pt>
                <c:pt idx="49">
                  <c:v>37742</c:v>
                </c:pt>
                <c:pt idx="50">
                  <c:v>37773</c:v>
                </c:pt>
                <c:pt idx="51">
                  <c:v>37803</c:v>
                </c:pt>
                <c:pt idx="52">
                  <c:v>37865</c:v>
                </c:pt>
                <c:pt idx="53">
                  <c:v>37895</c:v>
                </c:pt>
                <c:pt idx="54">
                  <c:v>37926</c:v>
                </c:pt>
                <c:pt idx="55">
                  <c:v>37956</c:v>
                </c:pt>
                <c:pt idx="56">
                  <c:v>37987</c:v>
                </c:pt>
                <c:pt idx="57">
                  <c:v>38018</c:v>
                </c:pt>
                <c:pt idx="58">
                  <c:v>38047</c:v>
                </c:pt>
                <c:pt idx="59">
                  <c:v>38078</c:v>
                </c:pt>
                <c:pt idx="60">
                  <c:v>38108</c:v>
                </c:pt>
                <c:pt idx="61">
                  <c:v>38139</c:v>
                </c:pt>
                <c:pt idx="62">
                  <c:v>38169</c:v>
                </c:pt>
                <c:pt idx="63">
                  <c:v>38231</c:v>
                </c:pt>
                <c:pt idx="64">
                  <c:v>38261</c:v>
                </c:pt>
                <c:pt idx="65">
                  <c:v>38292</c:v>
                </c:pt>
                <c:pt idx="66">
                  <c:v>38322</c:v>
                </c:pt>
                <c:pt idx="67">
                  <c:v>38353</c:v>
                </c:pt>
                <c:pt idx="68">
                  <c:v>38384</c:v>
                </c:pt>
                <c:pt idx="69">
                  <c:v>38412</c:v>
                </c:pt>
                <c:pt idx="70">
                  <c:v>38443</c:v>
                </c:pt>
                <c:pt idx="71">
                  <c:v>38473</c:v>
                </c:pt>
                <c:pt idx="72">
                  <c:v>38504</c:v>
                </c:pt>
                <c:pt idx="73">
                  <c:v>38534</c:v>
                </c:pt>
                <c:pt idx="74">
                  <c:v>38596</c:v>
                </c:pt>
                <c:pt idx="75">
                  <c:v>38626</c:v>
                </c:pt>
                <c:pt idx="76">
                  <c:v>38657</c:v>
                </c:pt>
                <c:pt idx="77">
                  <c:v>38687</c:v>
                </c:pt>
                <c:pt idx="78">
                  <c:v>38718</c:v>
                </c:pt>
                <c:pt idx="79">
                  <c:v>38749</c:v>
                </c:pt>
                <c:pt idx="80">
                  <c:v>38777</c:v>
                </c:pt>
                <c:pt idx="81">
                  <c:v>38808</c:v>
                </c:pt>
                <c:pt idx="82">
                  <c:v>38838</c:v>
                </c:pt>
                <c:pt idx="83">
                  <c:v>38869</c:v>
                </c:pt>
                <c:pt idx="84">
                  <c:v>38899</c:v>
                </c:pt>
                <c:pt idx="85">
                  <c:v>38961</c:v>
                </c:pt>
                <c:pt idx="86">
                  <c:v>38991</c:v>
                </c:pt>
                <c:pt idx="87">
                  <c:v>39022</c:v>
                </c:pt>
                <c:pt idx="88">
                  <c:v>39052</c:v>
                </c:pt>
                <c:pt idx="89">
                  <c:v>39083</c:v>
                </c:pt>
                <c:pt idx="90">
                  <c:v>39114</c:v>
                </c:pt>
                <c:pt idx="91">
                  <c:v>39142</c:v>
                </c:pt>
                <c:pt idx="92">
                  <c:v>39173</c:v>
                </c:pt>
                <c:pt idx="93">
                  <c:v>39203</c:v>
                </c:pt>
                <c:pt idx="94">
                  <c:v>39234</c:v>
                </c:pt>
                <c:pt idx="95">
                  <c:v>39264</c:v>
                </c:pt>
                <c:pt idx="96">
                  <c:v>39326</c:v>
                </c:pt>
                <c:pt idx="97">
                  <c:v>39356</c:v>
                </c:pt>
                <c:pt idx="98">
                  <c:v>39387</c:v>
                </c:pt>
                <c:pt idx="99">
                  <c:v>39417</c:v>
                </c:pt>
                <c:pt idx="100">
                  <c:v>39448</c:v>
                </c:pt>
                <c:pt idx="101">
                  <c:v>39479</c:v>
                </c:pt>
                <c:pt idx="102">
                  <c:v>39508</c:v>
                </c:pt>
                <c:pt idx="103">
                  <c:v>39539</c:v>
                </c:pt>
                <c:pt idx="104">
                  <c:v>39569</c:v>
                </c:pt>
                <c:pt idx="105">
                  <c:v>39600</c:v>
                </c:pt>
                <c:pt idx="106">
                  <c:v>39630</c:v>
                </c:pt>
                <c:pt idx="107">
                  <c:v>39692</c:v>
                </c:pt>
                <c:pt idx="108">
                  <c:v>39722</c:v>
                </c:pt>
                <c:pt idx="109">
                  <c:v>39753</c:v>
                </c:pt>
                <c:pt idx="110">
                  <c:v>39783</c:v>
                </c:pt>
                <c:pt idx="111">
                  <c:v>39814</c:v>
                </c:pt>
                <c:pt idx="112">
                  <c:v>39845</c:v>
                </c:pt>
                <c:pt idx="113">
                  <c:v>39873</c:v>
                </c:pt>
                <c:pt idx="114">
                  <c:v>39904</c:v>
                </c:pt>
                <c:pt idx="115">
                  <c:v>39934</c:v>
                </c:pt>
                <c:pt idx="116">
                  <c:v>39965</c:v>
                </c:pt>
                <c:pt idx="117">
                  <c:v>39995</c:v>
                </c:pt>
                <c:pt idx="118">
                  <c:v>40057</c:v>
                </c:pt>
                <c:pt idx="119">
                  <c:v>40087</c:v>
                </c:pt>
                <c:pt idx="120">
                  <c:v>40118</c:v>
                </c:pt>
                <c:pt idx="121">
                  <c:v>40148</c:v>
                </c:pt>
                <c:pt idx="122">
                  <c:v>40179</c:v>
                </c:pt>
                <c:pt idx="123">
                  <c:v>40210</c:v>
                </c:pt>
                <c:pt idx="124">
                  <c:v>40269</c:v>
                </c:pt>
                <c:pt idx="125">
                  <c:v>40299</c:v>
                </c:pt>
                <c:pt idx="126">
                  <c:v>40330</c:v>
                </c:pt>
                <c:pt idx="127">
                  <c:v>40360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40787</c:v>
                </c:pt>
                <c:pt idx="140">
                  <c:v>40817</c:v>
                </c:pt>
                <c:pt idx="141">
                  <c:v>40848</c:v>
                </c:pt>
                <c:pt idx="142">
                  <c:v>40878</c:v>
                </c:pt>
                <c:pt idx="143">
                  <c:v>40909</c:v>
                </c:pt>
                <c:pt idx="144">
                  <c:v>40940</c:v>
                </c:pt>
                <c:pt idx="145">
                  <c:v>40969</c:v>
                </c:pt>
                <c:pt idx="146">
                  <c:v>41000</c:v>
                </c:pt>
                <c:pt idx="147">
                  <c:v>41030</c:v>
                </c:pt>
                <c:pt idx="148">
                  <c:v>41061</c:v>
                </c:pt>
                <c:pt idx="149">
                  <c:v>41091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41518</c:v>
                </c:pt>
                <c:pt idx="162">
                  <c:v>41548</c:v>
                </c:pt>
                <c:pt idx="163">
                  <c:v>41579</c:v>
                </c:pt>
                <c:pt idx="164">
                  <c:v>41609</c:v>
                </c:pt>
                <c:pt idx="165">
                  <c:v>41640</c:v>
                </c:pt>
                <c:pt idx="166">
                  <c:v>41671</c:v>
                </c:pt>
                <c:pt idx="167">
                  <c:v>41699</c:v>
                </c:pt>
                <c:pt idx="168">
                  <c:v>41730</c:v>
                </c:pt>
                <c:pt idx="169">
                  <c:v>41760</c:v>
                </c:pt>
                <c:pt idx="170">
                  <c:v>41791</c:v>
                </c:pt>
                <c:pt idx="171">
                  <c:v>41821</c:v>
                </c:pt>
                <c:pt idx="172">
                  <c:v>41883</c:v>
                </c:pt>
                <c:pt idx="173">
                  <c:v>41913</c:v>
                </c:pt>
                <c:pt idx="174">
                  <c:v>41944</c:v>
                </c:pt>
                <c:pt idx="175">
                  <c:v>41974</c:v>
                </c:pt>
                <c:pt idx="176">
                  <c:v>42005</c:v>
                </c:pt>
                <c:pt idx="177">
                  <c:v>42036</c:v>
                </c:pt>
                <c:pt idx="178">
                  <c:v>42064</c:v>
                </c:pt>
                <c:pt idx="179">
                  <c:v>42095</c:v>
                </c:pt>
                <c:pt idx="180">
                  <c:v>42125</c:v>
                </c:pt>
                <c:pt idx="181">
                  <c:v>42156</c:v>
                </c:pt>
                <c:pt idx="182">
                  <c:v>42186</c:v>
                </c:pt>
                <c:pt idx="183">
                  <c:v>42248</c:v>
                </c:pt>
                <c:pt idx="184">
                  <c:v>42278</c:v>
                </c:pt>
                <c:pt idx="185">
                  <c:v>42309</c:v>
                </c:pt>
                <c:pt idx="186">
                  <c:v>42339</c:v>
                </c:pt>
                <c:pt idx="187">
                  <c:v>42370</c:v>
                </c:pt>
                <c:pt idx="188">
                  <c:v>42401</c:v>
                </c:pt>
                <c:pt idx="189">
                  <c:v>42430</c:v>
                </c:pt>
              </c:numCache>
            </c:numRef>
          </c:cat>
          <c:val>
            <c:numRef>
              <c:f>'Hoja cl. pltca (85-nov12)'!$B$2:$B$191</c:f>
              <c:numCache>
                <c:formatCode>General</c:formatCode>
                <c:ptCount val="190"/>
                <c:pt idx="0">
                  <c:v>4.7</c:v>
                </c:pt>
                <c:pt idx="1">
                  <c:v>5.8</c:v>
                </c:pt>
                <c:pt idx="2">
                  <c:v>3.2</c:v>
                </c:pt>
                <c:pt idx="3">
                  <c:v>5.7</c:v>
                </c:pt>
                <c:pt idx="4">
                  <c:v>1.6</c:v>
                </c:pt>
                <c:pt idx="5">
                  <c:v>2.8</c:v>
                </c:pt>
                <c:pt idx="6">
                  <c:v>7.3</c:v>
                </c:pt>
                <c:pt idx="7">
                  <c:v>9.9</c:v>
                </c:pt>
                <c:pt idx="8">
                  <c:v>15.2</c:v>
                </c:pt>
                <c:pt idx="9">
                  <c:v>16.600000000000001</c:v>
                </c:pt>
                <c:pt idx="10">
                  <c:v>21.5</c:v>
                </c:pt>
                <c:pt idx="11">
                  <c:v>19.100000000000001</c:v>
                </c:pt>
                <c:pt idx="12">
                  <c:v>6.7</c:v>
                </c:pt>
                <c:pt idx="13">
                  <c:v>14.7</c:v>
                </c:pt>
                <c:pt idx="14">
                  <c:v>8.1999999999999993</c:v>
                </c:pt>
                <c:pt idx="15">
                  <c:v>14.4</c:v>
                </c:pt>
                <c:pt idx="16">
                  <c:v>6.9</c:v>
                </c:pt>
                <c:pt idx="17">
                  <c:v>8.5</c:v>
                </c:pt>
                <c:pt idx="18">
                  <c:v>7.3</c:v>
                </c:pt>
                <c:pt idx="19">
                  <c:v>6.3</c:v>
                </c:pt>
                <c:pt idx="20">
                  <c:v>5.4</c:v>
                </c:pt>
                <c:pt idx="21">
                  <c:v>4.9000000000000004</c:v>
                </c:pt>
                <c:pt idx="22">
                  <c:v>5.9</c:v>
                </c:pt>
                <c:pt idx="23">
                  <c:v>4.8</c:v>
                </c:pt>
                <c:pt idx="24">
                  <c:v>4.8</c:v>
                </c:pt>
                <c:pt idx="25">
                  <c:v>5.3</c:v>
                </c:pt>
                <c:pt idx="26">
                  <c:v>5.4</c:v>
                </c:pt>
                <c:pt idx="27">
                  <c:v>5.8</c:v>
                </c:pt>
                <c:pt idx="28">
                  <c:v>5.0999999999999996</c:v>
                </c:pt>
                <c:pt idx="29">
                  <c:v>5.7</c:v>
                </c:pt>
                <c:pt idx="30">
                  <c:v>5.2</c:v>
                </c:pt>
                <c:pt idx="31">
                  <c:v>5.4</c:v>
                </c:pt>
                <c:pt idx="32">
                  <c:v>6.2</c:v>
                </c:pt>
                <c:pt idx="33">
                  <c:v>7</c:v>
                </c:pt>
                <c:pt idx="34">
                  <c:v>4.8</c:v>
                </c:pt>
                <c:pt idx="35">
                  <c:v>5.0999999999999996</c:v>
                </c:pt>
                <c:pt idx="36">
                  <c:v>4.5999999999999996</c:v>
                </c:pt>
                <c:pt idx="37">
                  <c:v>5.4</c:v>
                </c:pt>
                <c:pt idx="38">
                  <c:v>7</c:v>
                </c:pt>
                <c:pt idx="39">
                  <c:v>7.1</c:v>
                </c:pt>
                <c:pt idx="40">
                  <c:v>5.0999999999999996</c:v>
                </c:pt>
                <c:pt idx="41">
                  <c:v>6.5</c:v>
                </c:pt>
                <c:pt idx="42">
                  <c:v>5.7</c:v>
                </c:pt>
                <c:pt idx="43">
                  <c:v>6.5</c:v>
                </c:pt>
                <c:pt idx="44">
                  <c:v>9</c:v>
                </c:pt>
                <c:pt idx="45">
                  <c:v>8.1999999999999993</c:v>
                </c:pt>
                <c:pt idx="46">
                  <c:v>10.9</c:v>
                </c:pt>
                <c:pt idx="47">
                  <c:v>9.9</c:v>
                </c:pt>
                <c:pt idx="48">
                  <c:v>11.3</c:v>
                </c:pt>
                <c:pt idx="49">
                  <c:v>8.1</c:v>
                </c:pt>
                <c:pt idx="50">
                  <c:v>10.7</c:v>
                </c:pt>
                <c:pt idx="51">
                  <c:v>11.6</c:v>
                </c:pt>
                <c:pt idx="52">
                  <c:v>10.7</c:v>
                </c:pt>
                <c:pt idx="53">
                  <c:v>8</c:v>
                </c:pt>
                <c:pt idx="54">
                  <c:v>8.6</c:v>
                </c:pt>
                <c:pt idx="55">
                  <c:v>9</c:v>
                </c:pt>
                <c:pt idx="56">
                  <c:v>8.4</c:v>
                </c:pt>
                <c:pt idx="57">
                  <c:v>9.5</c:v>
                </c:pt>
                <c:pt idx="58">
                  <c:v>6.4</c:v>
                </c:pt>
                <c:pt idx="59">
                  <c:v>5.3</c:v>
                </c:pt>
                <c:pt idx="60">
                  <c:v>4.8</c:v>
                </c:pt>
                <c:pt idx="61">
                  <c:v>6.3</c:v>
                </c:pt>
                <c:pt idx="62">
                  <c:v>6.5</c:v>
                </c:pt>
                <c:pt idx="63">
                  <c:v>6.9</c:v>
                </c:pt>
                <c:pt idx="64">
                  <c:v>6.5</c:v>
                </c:pt>
                <c:pt idx="65">
                  <c:v>8.4</c:v>
                </c:pt>
                <c:pt idx="66">
                  <c:v>10.5</c:v>
                </c:pt>
                <c:pt idx="67">
                  <c:v>8.3000000000000007</c:v>
                </c:pt>
                <c:pt idx="68">
                  <c:v>7.6</c:v>
                </c:pt>
                <c:pt idx="69">
                  <c:v>7.4</c:v>
                </c:pt>
                <c:pt idx="70" formatCode="0.0">
                  <c:v>6.7</c:v>
                </c:pt>
                <c:pt idx="71" formatCode="0.0">
                  <c:v>7.8</c:v>
                </c:pt>
                <c:pt idx="72" formatCode="0.0">
                  <c:v>7.3</c:v>
                </c:pt>
                <c:pt idx="73" formatCode="0.0">
                  <c:v>6.4</c:v>
                </c:pt>
                <c:pt idx="74" formatCode="0.0">
                  <c:v>6</c:v>
                </c:pt>
                <c:pt idx="75" formatCode="0.0">
                  <c:v>9.8000000000000007</c:v>
                </c:pt>
                <c:pt idx="76" formatCode="0.0">
                  <c:v>9.3000000000000007</c:v>
                </c:pt>
                <c:pt idx="77" formatCode="0.0">
                  <c:v>9.5</c:v>
                </c:pt>
                <c:pt idx="78" formatCode="0.0">
                  <c:v>10.1</c:v>
                </c:pt>
                <c:pt idx="79" formatCode="0.0">
                  <c:v>10.199999999999999</c:v>
                </c:pt>
                <c:pt idx="80" formatCode="0.0">
                  <c:v>9.1</c:v>
                </c:pt>
                <c:pt idx="81" formatCode="0.0">
                  <c:v>9.9</c:v>
                </c:pt>
                <c:pt idx="82" formatCode="0.0">
                  <c:v>8.1999999999999993</c:v>
                </c:pt>
                <c:pt idx="83" formatCode="0.0">
                  <c:v>9.3000000000000007</c:v>
                </c:pt>
                <c:pt idx="84" formatCode="0.0">
                  <c:v>10</c:v>
                </c:pt>
                <c:pt idx="85" formatCode="0.0">
                  <c:v>8.9</c:v>
                </c:pt>
                <c:pt idx="86" formatCode="0.0">
                  <c:v>10</c:v>
                </c:pt>
                <c:pt idx="87" formatCode="0.0">
                  <c:v>10.1</c:v>
                </c:pt>
                <c:pt idx="88" formatCode="0.0">
                  <c:v>8.6999999999999993</c:v>
                </c:pt>
                <c:pt idx="89" formatCode="0.0">
                  <c:v>12.4</c:v>
                </c:pt>
                <c:pt idx="90" formatCode="0.0">
                  <c:v>11.3</c:v>
                </c:pt>
                <c:pt idx="91" formatCode="0.0">
                  <c:v>16</c:v>
                </c:pt>
                <c:pt idx="92" formatCode="0.0">
                  <c:v>11.9</c:v>
                </c:pt>
                <c:pt idx="93" formatCode="0.0">
                  <c:v>11.1</c:v>
                </c:pt>
                <c:pt idx="94" formatCode="0.0">
                  <c:v>9.5</c:v>
                </c:pt>
                <c:pt idx="95" formatCode="0.0">
                  <c:v>8.9</c:v>
                </c:pt>
                <c:pt idx="96" formatCode="0.0">
                  <c:v>9.1999999999999993</c:v>
                </c:pt>
                <c:pt idx="97" formatCode="0.0">
                  <c:v>10.199999999999999</c:v>
                </c:pt>
                <c:pt idx="98" formatCode="0.0">
                  <c:v>10.3</c:v>
                </c:pt>
                <c:pt idx="99" formatCode="0.0">
                  <c:v>10</c:v>
                </c:pt>
                <c:pt idx="100" formatCode="0.0">
                  <c:v>8.9</c:v>
                </c:pt>
                <c:pt idx="101" formatCode="0.0">
                  <c:v>7.2</c:v>
                </c:pt>
                <c:pt idx="102" formatCode="0.0">
                  <c:v>6.3</c:v>
                </c:pt>
                <c:pt idx="103" formatCode="0.0">
                  <c:v>7.2</c:v>
                </c:pt>
                <c:pt idx="104" formatCode="0.0">
                  <c:v>7.1</c:v>
                </c:pt>
                <c:pt idx="105" formatCode="0.0">
                  <c:v>6.9</c:v>
                </c:pt>
                <c:pt idx="106" formatCode="0.0">
                  <c:v>6</c:v>
                </c:pt>
                <c:pt idx="107" formatCode="0.0">
                  <c:v>7.6</c:v>
                </c:pt>
                <c:pt idx="108" formatCode="0.0">
                  <c:v>7.1</c:v>
                </c:pt>
                <c:pt idx="109" formatCode="0.0">
                  <c:v>6.8</c:v>
                </c:pt>
                <c:pt idx="110" formatCode="0.0">
                  <c:v>8</c:v>
                </c:pt>
                <c:pt idx="111" formatCode="0.0">
                  <c:v>8.9</c:v>
                </c:pt>
                <c:pt idx="112" formatCode="0.0">
                  <c:v>9.3000000000000007</c:v>
                </c:pt>
                <c:pt idx="113" formatCode="0.0">
                  <c:v>10</c:v>
                </c:pt>
                <c:pt idx="114" formatCode="0.0">
                  <c:v>8.8000000000000007</c:v>
                </c:pt>
                <c:pt idx="115" formatCode="0.0">
                  <c:v>10.1</c:v>
                </c:pt>
                <c:pt idx="116" formatCode="0.0">
                  <c:v>12.9</c:v>
                </c:pt>
                <c:pt idx="117" formatCode="0.0">
                  <c:v>10.8</c:v>
                </c:pt>
                <c:pt idx="118" formatCode="0.0">
                  <c:v>12</c:v>
                </c:pt>
                <c:pt idx="119" formatCode="0.0">
                  <c:v>13.3</c:v>
                </c:pt>
                <c:pt idx="120" formatCode="0.0">
                  <c:v>16.600000000000001</c:v>
                </c:pt>
                <c:pt idx="121" formatCode="0.0">
                  <c:v>13.6</c:v>
                </c:pt>
                <c:pt idx="122" formatCode="0.0">
                  <c:v>14.9</c:v>
                </c:pt>
                <c:pt idx="123" formatCode="0.0">
                  <c:v>16.8</c:v>
                </c:pt>
                <c:pt idx="124" formatCode="0.0">
                  <c:v>19.399999999999999</c:v>
                </c:pt>
                <c:pt idx="125" formatCode="0.0">
                  <c:v>18.8</c:v>
                </c:pt>
                <c:pt idx="126" formatCode="0.0">
                  <c:v>20.7</c:v>
                </c:pt>
                <c:pt idx="127" formatCode="0.0">
                  <c:v>21.7</c:v>
                </c:pt>
                <c:pt idx="128" formatCode="0.0">
                  <c:v>19.8</c:v>
                </c:pt>
                <c:pt idx="129" formatCode="0.0">
                  <c:v>18.100000000000001</c:v>
                </c:pt>
                <c:pt idx="130" formatCode="0.0">
                  <c:v>18.2</c:v>
                </c:pt>
                <c:pt idx="131" formatCode="0.0">
                  <c:v>19.3</c:v>
                </c:pt>
                <c:pt idx="132" formatCode="0.0">
                  <c:v>20.6</c:v>
                </c:pt>
                <c:pt idx="133" formatCode="0.0">
                  <c:v>17.8</c:v>
                </c:pt>
                <c:pt idx="134" formatCode="0.0">
                  <c:v>20.2</c:v>
                </c:pt>
                <c:pt idx="135" formatCode="0.0">
                  <c:v>21.5</c:v>
                </c:pt>
                <c:pt idx="136" formatCode="0.0">
                  <c:v>22.1</c:v>
                </c:pt>
                <c:pt idx="137" formatCode="0.0">
                  <c:v>24.7</c:v>
                </c:pt>
                <c:pt idx="138" formatCode="0.0">
                  <c:v>24</c:v>
                </c:pt>
                <c:pt idx="139" formatCode="0.0">
                  <c:v>23.3</c:v>
                </c:pt>
                <c:pt idx="140" formatCode="0.0">
                  <c:v>23.6</c:v>
                </c:pt>
                <c:pt idx="141" formatCode="0.0">
                  <c:v>22.6</c:v>
                </c:pt>
                <c:pt idx="142" formatCode="0.0">
                  <c:v>19.7</c:v>
                </c:pt>
                <c:pt idx="143" formatCode="0.0">
                  <c:v>17.8</c:v>
                </c:pt>
                <c:pt idx="144" formatCode="0.0">
                  <c:v>19.399999999999999</c:v>
                </c:pt>
                <c:pt idx="145" formatCode="0.0">
                  <c:v>18.100000000000001</c:v>
                </c:pt>
                <c:pt idx="146" formatCode="0.0">
                  <c:v>18.100000000000001</c:v>
                </c:pt>
                <c:pt idx="147" formatCode="0.0">
                  <c:v>22.5</c:v>
                </c:pt>
                <c:pt idx="148" formatCode="0.0">
                  <c:v>24.3</c:v>
                </c:pt>
                <c:pt idx="149" formatCode="0.0">
                  <c:v>25.4</c:v>
                </c:pt>
                <c:pt idx="150" formatCode="0.00">
                  <c:v>26.9</c:v>
                </c:pt>
                <c:pt idx="151" formatCode="0.00">
                  <c:v>30.5</c:v>
                </c:pt>
                <c:pt idx="152" formatCode="0.0">
                  <c:v>30.2</c:v>
                </c:pt>
                <c:pt idx="153" formatCode="0.0">
                  <c:v>29.8</c:v>
                </c:pt>
                <c:pt idx="154" formatCode="0.0">
                  <c:v>30.3</c:v>
                </c:pt>
                <c:pt idx="155" formatCode="0.0">
                  <c:v>29.7</c:v>
                </c:pt>
                <c:pt idx="156" formatCode="0.0">
                  <c:v>31.4</c:v>
                </c:pt>
                <c:pt idx="157" formatCode="0.0">
                  <c:v>29.4</c:v>
                </c:pt>
                <c:pt idx="158" formatCode="0.0">
                  <c:v>29.7</c:v>
                </c:pt>
                <c:pt idx="159" formatCode="0.0">
                  <c:v>30.7</c:v>
                </c:pt>
                <c:pt idx="160" formatCode="0.0">
                  <c:v>27.6</c:v>
                </c:pt>
                <c:pt idx="161" formatCode="0.0">
                  <c:v>28.2</c:v>
                </c:pt>
                <c:pt idx="162" formatCode="0.0">
                  <c:v>28.6</c:v>
                </c:pt>
                <c:pt idx="163" formatCode="0.0">
                  <c:v>29.7</c:v>
                </c:pt>
                <c:pt idx="164" formatCode="0.0">
                  <c:v>26.2</c:v>
                </c:pt>
                <c:pt idx="165" formatCode="0.0">
                  <c:v>26.9</c:v>
                </c:pt>
                <c:pt idx="166" formatCode="0.0">
                  <c:v>24.2</c:v>
                </c:pt>
                <c:pt idx="167" formatCode="0.0">
                  <c:v>26</c:v>
                </c:pt>
                <c:pt idx="168" formatCode="0.0">
                  <c:v>26</c:v>
                </c:pt>
                <c:pt idx="169" formatCode="0.0">
                  <c:v>25.6</c:v>
                </c:pt>
                <c:pt idx="170" formatCode="0.0">
                  <c:v>28</c:v>
                </c:pt>
                <c:pt idx="171" formatCode="0.0">
                  <c:v>26.4</c:v>
                </c:pt>
                <c:pt idx="172" formatCode="0.0">
                  <c:v>25.8</c:v>
                </c:pt>
                <c:pt idx="173" formatCode="0.0">
                  <c:v>23.2</c:v>
                </c:pt>
                <c:pt idx="174" formatCode="0.0">
                  <c:v>23.3</c:v>
                </c:pt>
                <c:pt idx="175" formatCode="0.0">
                  <c:v>21.8</c:v>
                </c:pt>
                <c:pt idx="176" formatCode="0.0">
                  <c:v>21.8</c:v>
                </c:pt>
                <c:pt idx="177" formatCode="0.0">
                  <c:v>20.100000000000001</c:v>
                </c:pt>
                <c:pt idx="178" formatCode="0.0">
                  <c:v>20</c:v>
                </c:pt>
                <c:pt idx="179" formatCode="0.0">
                  <c:v>19.600000000000001</c:v>
                </c:pt>
                <c:pt idx="180" formatCode="0.0">
                  <c:v>18.8</c:v>
                </c:pt>
                <c:pt idx="181" formatCode="0.0">
                  <c:v>20.7</c:v>
                </c:pt>
                <c:pt idx="182" formatCode="0.0">
                  <c:v>19.100000000000001</c:v>
                </c:pt>
                <c:pt idx="183" formatCode="0.0">
                  <c:v>21.7</c:v>
                </c:pt>
                <c:pt idx="184" formatCode="0.0">
                  <c:v>21.5</c:v>
                </c:pt>
                <c:pt idx="185" formatCode="0.0">
                  <c:v>20.399999999999999</c:v>
                </c:pt>
                <c:pt idx="186" formatCode="0.0">
                  <c:v>14.8</c:v>
                </c:pt>
                <c:pt idx="187" formatCode="0.0">
                  <c:v>23.4</c:v>
                </c:pt>
                <c:pt idx="188" formatCode="0.0">
                  <c:v>22.2</c:v>
                </c:pt>
                <c:pt idx="189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2C-49AA-946F-FD72B3175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213040"/>
        <c:axId val="111343120"/>
      </c:areaChart>
      <c:dateAx>
        <c:axId val="112213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1343120"/>
        <c:crosses val="autoZero"/>
        <c:auto val="1"/>
        <c:lblOffset val="100"/>
        <c:baseTimeUnit val="months"/>
      </c:dateAx>
      <c:valAx>
        <c:axId val="1113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36074965119668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221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170546625110869E-2"/>
          <c:y val="0"/>
          <c:w val="0.96583686120280421"/>
          <c:h val="0.63837195810332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'[Evolución PP-PSOE-IU.xls]Hoja2'!$B$28</c:f>
              <c:strCache>
                <c:ptCount val="1"/>
                <c:pt idx="0">
                  <c:v>Sin partidos políticos no puede haber democracia</c:v>
                </c:pt>
              </c:strCache>
            </c:strRef>
          </c:tx>
          <c:spPr>
            <a:solidFill>
              <a:srgbClr val="54A021"/>
            </a:solidFill>
            <a:ln>
              <a:solidFill>
                <a:srgbClr val="54A02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'[Evolución PP-PSOE-IU.xls]Hoja2'!$C$27:$G$27</c:f>
              <c:numCache>
                <c:formatCode>mmm\-yy</c:formatCode>
                <c:ptCount val="5"/>
                <c:pt idx="0">
                  <c:v>35765</c:v>
                </c:pt>
                <c:pt idx="1">
                  <c:v>37012</c:v>
                </c:pt>
                <c:pt idx="2">
                  <c:v>37622</c:v>
                </c:pt>
                <c:pt idx="3">
                  <c:v>38626</c:v>
                </c:pt>
                <c:pt idx="4">
                  <c:v>40452</c:v>
                </c:pt>
              </c:numCache>
            </c:numRef>
          </c:cat>
          <c:val>
            <c:numRef>
              <c:f>'[Evolución PP-PSOE-IU.xls]Hoja2'!$C$28:$G$28</c:f>
              <c:numCache>
                <c:formatCode>General</c:formatCode>
                <c:ptCount val="5"/>
                <c:pt idx="0">
                  <c:v>74.599999999999994</c:v>
                </c:pt>
                <c:pt idx="1">
                  <c:v>68.7</c:v>
                </c:pt>
                <c:pt idx="2">
                  <c:v>74.099999999999994</c:v>
                </c:pt>
                <c:pt idx="3">
                  <c:v>71.2</c:v>
                </c:pt>
                <c:pt idx="4">
                  <c:v>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2D-43B2-A3FD-B700F49C22A2}"/>
            </c:ext>
          </c:extLst>
        </c:ser>
        <c:ser>
          <c:idx val="1"/>
          <c:order val="1"/>
          <c:tx>
            <c:strRef>
              <c:f>'[Evolución PP-PSOE-IU.xls]Hoja2'!$B$29</c:f>
              <c:strCache>
                <c:ptCount val="1"/>
                <c:pt idx="0">
                  <c:v>La democracia puede funcionar sin partidos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'[Evolución PP-PSOE-IU.xls]Hoja2'!$C$27:$G$27</c:f>
              <c:numCache>
                <c:formatCode>mmm\-yy</c:formatCode>
                <c:ptCount val="5"/>
                <c:pt idx="0">
                  <c:v>35765</c:v>
                </c:pt>
                <c:pt idx="1">
                  <c:v>37012</c:v>
                </c:pt>
                <c:pt idx="2">
                  <c:v>37622</c:v>
                </c:pt>
                <c:pt idx="3">
                  <c:v>38626</c:v>
                </c:pt>
                <c:pt idx="4">
                  <c:v>40452</c:v>
                </c:pt>
              </c:numCache>
            </c:numRef>
          </c:cat>
          <c:val>
            <c:numRef>
              <c:f>'[Evolución PP-PSOE-IU.xls]Hoja2'!$C$29:$G$29</c:f>
              <c:numCache>
                <c:formatCode>General</c:formatCode>
                <c:ptCount val="5"/>
                <c:pt idx="0">
                  <c:v>13</c:v>
                </c:pt>
                <c:pt idx="1">
                  <c:v>13.4</c:v>
                </c:pt>
                <c:pt idx="2">
                  <c:v>13.3</c:v>
                </c:pt>
                <c:pt idx="3">
                  <c:v>15.7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2D-43B2-A3FD-B700F49C2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161600"/>
        <c:axId val="120161208"/>
      </c:barChart>
      <c:catAx>
        <c:axId val="120161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161208"/>
        <c:crosses val="autoZero"/>
        <c:auto val="0"/>
        <c:lblAlgn val="ctr"/>
        <c:lblOffset val="100"/>
        <c:noMultiLvlLbl val="0"/>
      </c:catAx>
      <c:valAx>
        <c:axId val="120161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16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55963133962346"/>
          <c:y val="0.77111083525430235"/>
          <c:w val="0.83649086984777254"/>
          <c:h val="0.18185019359707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276446981010284E-2"/>
          <c:y val="8.5720640430558784E-2"/>
          <c:w val="0.86783466508405571"/>
          <c:h val="0.639358892668631"/>
        </c:manualLayout>
      </c:layout>
      <c:lineChart>
        <c:grouping val="standard"/>
        <c:varyColors val="0"/>
        <c:ser>
          <c:idx val="0"/>
          <c:order val="0"/>
          <c:tx>
            <c:strRef>
              <c:f>'[Evolución PP-PSOE-IU.xls]Hoja2'!$B$15</c:f>
              <c:strCache>
                <c:ptCount val="1"/>
                <c:pt idx="0">
                  <c:v>De acuerdo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1807406898631559E-2"/>
                  <c:y val="-2.712018314911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84-43CB-9277-418BA4834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'[Evolución PP-PSOE-IU.xls]Hoja2'!$C$14:$J$14</c:f>
              <c:numCache>
                <c:formatCode>mmm\-yy</c:formatCode>
                <c:ptCount val="8"/>
                <c:pt idx="0">
                  <c:v>38718</c:v>
                </c:pt>
                <c:pt idx="1">
                  <c:v>39173</c:v>
                </c:pt>
                <c:pt idx="2">
                  <c:v>39448</c:v>
                </c:pt>
                <c:pt idx="3">
                  <c:v>40817</c:v>
                </c:pt>
                <c:pt idx="4">
                  <c:v>41183</c:v>
                </c:pt>
                <c:pt idx="5">
                  <c:v>41548</c:v>
                </c:pt>
                <c:pt idx="6">
                  <c:v>41913</c:v>
                </c:pt>
                <c:pt idx="7">
                  <c:v>42278</c:v>
                </c:pt>
              </c:numCache>
            </c:numRef>
          </c:cat>
          <c:val>
            <c:numRef>
              <c:f>'[Evolución PP-PSOE-IU.xls]Hoja2'!$C$15:$J$15</c:f>
              <c:numCache>
                <c:formatCode>General</c:formatCode>
                <c:ptCount val="8"/>
                <c:pt idx="0">
                  <c:v>68.8</c:v>
                </c:pt>
                <c:pt idx="1">
                  <c:v>42.9</c:v>
                </c:pt>
                <c:pt idx="2">
                  <c:v>43.2</c:v>
                </c:pt>
                <c:pt idx="3">
                  <c:v>40</c:v>
                </c:pt>
                <c:pt idx="4">
                  <c:v>40.700000000000003</c:v>
                </c:pt>
                <c:pt idx="5">
                  <c:v>38.700000000000003</c:v>
                </c:pt>
                <c:pt idx="6">
                  <c:v>40.6</c:v>
                </c:pt>
                <c:pt idx="7">
                  <c:v>39.1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84-43CB-9277-418BA483462B}"/>
            </c:ext>
          </c:extLst>
        </c:ser>
        <c:ser>
          <c:idx val="1"/>
          <c:order val="1"/>
          <c:tx>
            <c:strRef>
              <c:f>'[Evolución PP-PSOE-IU.xls]Hoja2'!$B$16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'[Evolución PP-PSOE-IU.xls]Hoja2'!$C$14:$J$14</c:f>
              <c:numCache>
                <c:formatCode>mmm\-yy</c:formatCode>
                <c:ptCount val="8"/>
                <c:pt idx="0">
                  <c:v>38718</c:v>
                </c:pt>
                <c:pt idx="1">
                  <c:v>39173</c:v>
                </c:pt>
                <c:pt idx="2">
                  <c:v>39448</c:v>
                </c:pt>
                <c:pt idx="3">
                  <c:v>40817</c:v>
                </c:pt>
                <c:pt idx="4">
                  <c:v>41183</c:v>
                </c:pt>
                <c:pt idx="5">
                  <c:v>41548</c:v>
                </c:pt>
                <c:pt idx="6">
                  <c:v>41913</c:v>
                </c:pt>
                <c:pt idx="7">
                  <c:v>42278</c:v>
                </c:pt>
              </c:numCache>
            </c:numRef>
          </c:cat>
          <c:val>
            <c:numRef>
              <c:f>'[Evolución PP-PSOE-IU.xls]Hoja2'!$C$16:$J$16</c:f>
              <c:numCache>
                <c:formatCode>General</c:formatCode>
                <c:ptCount val="8"/>
                <c:pt idx="0">
                  <c:v>11.3</c:v>
                </c:pt>
                <c:pt idx="1">
                  <c:v>12.3</c:v>
                </c:pt>
                <c:pt idx="2">
                  <c:v>12.8</c:v>
                </c:pt>
                <c:pt idx="3">
                  <c:v>12.2</c:v>
                </c:pt>
                <c:pt idx="4">
                  <c:v>12.9</c:v>
                </c:pt>
                <c:pt idx="5">
                  <c:v>12</c:v>
                </c:pt>
                <c:pt idx="6">
                  <c:v>13.1</c:v>
                </c:pt>
                <c:pt idx="7">
                  <c:v>12.4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84-43CB-9277-418BA483462B}"/>
            </c:ext>
          </c:extLst>
        </c:ser>
        <c:ser>
          <c:idx val="2"/>
          <c:order val="2"/>
          <c:tx>
            <c:strRef>
              <c:f>'[Evolución PP-PSOE-IU.xls]Hoja2'!$B$17</c:f>
              <c:strCache>
                <c:ptCount val="1"/>
                <c:pt idx="0">
                  <c:v>En desacuerdo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992592242809188E-2"/>
                  <c:y val="2.920635108366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84-43CB-9277-418BA4834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81481036302621E-2"/>
                  <c:y val="3.546485488730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184-43CB-9277-418BA4834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148146558223467E-3"/>
                  <c:y val="-2.294784728002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84-43CB-9277-418BA4834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518517246579775E-3"/>
                  <c:y val="-1.877551141092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184-43CB-9277-418BA4834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259258623290386E-3"/>
                  <c:y val="-2.294784728002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84-43CB-9277-418BA4834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'[Evolución PP-PSOE-IU.xls]Hoja2'!$C$14:$J$14</c:f>
              <c:numCache>
                <c:formatCode>mmm\-yy</c:formatCode>
                <c:ptCount val="8"/>
                <c:pt idx="0">
                  <c:v>38718</c:v>
                </c:pt>
                <c:pt idx="1">
                  <c:v>39173</c:v>
                </c:pt>
                <c:pt idx="2">
                  <c:v>39448</c:v>
                </c:pt>
                <c:pt idx="3">
                  <c:v>40817</c:v>
                </c:pt>
                <c:pt idx="4">
                  <c:v>41183</c:v>
                </c:pt>
                <c:pt idx="5">
                  <c:v>41548</c:v>
                </c:pt>
                <c:pt idx="6">
                  <c:v>41913</c:v>
                </c:pt>
                <c:pt idx="7">
                  <c:v>42278</c:v>
                </c:pt>
              </c:numCache>
            </c:numRef>
          </c:cat>
          <c:val>
            <c:numRef>
              <c:f>'[Evolución PP-PSOE-IU.xls]Hoja2'!$C$17:$J$17</c:f>
              <c:numCache>
                <c:formatCode>General</c:formatCode>
                <c:ptCount val="8"/>
                <c:pt idx="0">
                  <c:v>15.9</c:v>
                </c:pt>
                <c:pt idx="1">
                  <c:v>41.2</c:v>
                </c:pt>
                <c:pt idx="2">
                  <c:v>40.799999999999997</c:v>
                </c:pt>
                <c:pt idx="3">
                  <c:v>45.4</c:v>
                </c:pt>
                <c:pt idx="4">
                  <c:v>43.9</c:v>
                </c:pt>
                <c:pt idx="5">
                  <c:v>46.8</c:v>
                </c:pt>
                <c:pt idx="6">
                  <c:v>43.9</c:v>
                </c:pt>
                <c:pt idx="7">
                  <c:v>46.2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184-43CB-9277-418BA4834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60032"/>
        <c:axId val="120160424"/>
      </c:lineChart>
      <c:catAx>
        <c:axId val="120160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160424"/>
        <c:crosses val="autoZero"/>
        <c:auto val="0"/>
        <c:lblAlgn val="ctr"/>
        <c:lblOffset val="100"/>
        <c:noMultiLvlLbl val="0"/>
      </c:catAx>
      <c:valAx>
        <c:axId val="12016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16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566638423642148E-2"/>
          <c:y val="0.87138236129449076"/>
          <c:w val="0.88704439341978669"/>
          <c:h val="8.2215168879147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8079724745878E-2"/>
          <c:y val="1.9748677125634443E-2"/>
          <c:w val="0.90702661050973199"/>
          <c:h val="0.829047174256863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366576736628455E-2"/>
                  <c:y val="4.89831626334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32-4405-A3B8-7095D0BAB0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348147416782796E-2"/>
                  <c:y val="2.920635108366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32-4405-A3B8-7095D0BAB0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'[Evolución PP-PSOE-IU.xls]Hoja2'!$B$4:$K$4</c:f>
              <c:numCache>
                <c:formatCode>mmm\-yy</c:formatCode>
                <c:ptCount val="10"/>
                <c:pt idx="0">
                  <c:v>37316</c:v>
                </c:pt>
                <c:pt idx="1">
                  <c:v>38353</c:v>
                </c:pt>
                <c:pt idx="2">
                  <c:v>38991</c:v>
                </c:pt>
                <c:pt idx="3">
                  <c:v>39356</c:v>
                </c:pt>
                <c:pt idx="4">
                  <c:v>40148</c:v>
                </c:pt>
                <c:pt idx="5">
                  <c:v>40817</c:v>
                </c:pt>
                <c:pt idx="6">
                  <c:v>41365</c:v>
                </c:pt>
                <c:pt idx="7">
                  <c:v>41730</c:v>
                </c:pt>
                <c:pt idx="8">
                  <c:v>42095</c:v>
                </c:pt>
                <c:pt idx="9">
                  <c:v>42430</c:v>
                </c:pt>
              </c:numCache>
            </c:numRef>
          </c:cat>
          <c:val>
            <c:numRef>
              <c:f>'[Evolución PP-PSOE-IU.xls]Hoja2'!$B$5:$K$5</c:f>
              <c:numCache>
                <c:formatCode>General</c:formatCode>
                <c:ptCount val="10"/>
                <c:pt idx="0">
                  <c:v>3.75</c:v>
                </c:pt>
                <c:pt idx="1">
                  <c:v>3.94</c:v>
                </c:pt>
                <c:pt idx="2">
                  <c:v>3.41</c:v>
                </c:pt>
                <c:pt idx="3">
                  <c:v>3.69</c:v>
                </c:pt>
                <c:pt idx="4">
                  <c:v>3.19</c:v>
                </c:pt>
                <c:pt idx="5">
                  <c:v>2.76</c:v>
                </c:pt>
                <c:pt idx="6">
                  <c:v>1.83</c:v>
                </c:pt>
                <c:pt idx="7">
                  <c:v>1.89</c:v>
                </c:pt>
                <c:pt idx="8">
                  <c:v>2.23</c:v>
                </c:pt>
                <c:pt idx="9">
                  <c:v>3.19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32-4405-A3B8-7095D0BAB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62384"/>
        <c:axId val="120160816"/>
      </c:lineChart>
      <c:catAx>
        <c:axId val="120162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160816"/>
        <c:crosses val="autoZero"/>
        <c:auto val="0"/>
        <c:lblAlgn val="ctr"/>
        <c:lblOffset val="100"/>
        <c:noMultiLvlLbl val="0"/>
      </c:catAx>
      <c:valAx>
        <c:axId val="1201608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01623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33629822487493"/>
          <c:y val="7.7375968692368582E-2"/>
          <c:w val="0.84281066566787599"/>
          <c:h val="0.78869566374389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'[Evolución PP-PSOE-IU.xls]Hoja1'!$D$41</c:f>
              <c:strCache>
                <c:ptCount val="1"/>
                <c:pt idx="0">
                  <c:v>Votantes: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'[Evolución PP-PSOE-IU.xls]Hoja1'!$E$40:$Q$40</c:f>
              <c:numCache>
                <c:formatCode>General</c:formatCode>
                <c:ptCount val="13"/>
                <c:pt idx="1">
                  <c:v>1977</c:v>
                </c:pt>
                <c:pt idx="2">
                  <c:v>1979</c:v>
                </c:pt>
                <c:pt idx="3">
                  <c:v>1982</c:v>
                </c:pt>
                <c:pt idx="4">
                  <c:v>1986</c:v>
                </c:pt>
                <c:pt idx="5">
                  <c:v>1989</c:v>
                </c:pt>
                <c:pt idx="6">
                  <c:v>1993</c:v>
                </c:pt>
                <c:pt idx="7">
                  <c:v>1996</c:v>
                </c:pt>
                <c:pt idx="8">
                  <c:v>2000</c:v>
                </c:pt>
                <c:pt idx="9">
                  <c:v>2004</c:v>
                </c:pt>
                <c:pt idx="10">
                  <c:v>2008</c:v>
                </c:pt>
                <c:pt idx="11">
                  <c:v>2011</c:v>
                </c:pt>
                <c:pt idx="12">
                  <c:v>2015</c:v>
                </c:pt>
              </c:numCache>
            </c:numRef>
          </c:cat>
          <c:val>
            <c:numRef>
              <c:f>'[Evolución PP-PSOE-IU.xls]Hoja1'!$E$41:$Q$41</c:f>
              <c:numCache>
                <c:formatCode>#,##0</c:formatCode>
                <c:ptCount val="13"/>
                <c:pt idx="1">
                  <c:v>5371866</c:v>
                </c:pt>
                <c:pt idx="2">
                  <c:v>5469813</c:v>
                </c:pt>
                <c:pt idx="3">
                  <c:v>10127392</c:v>
                </c:pt>
                <c:pt idx="4">
                  <c:v>8901718</c:v>
                </c:pt>
                <c:pt idx="5">
                  <c:v>8115568</c:v>
                </c:pt>
                <c:pt idx="6">
                  <c:v>9150083</c:v>
                </c:pt>
                <c:pt idx="7">
                  <c:v>9425678</c:v>
                </c:pt>
                <c:pt idx="8">
                  <c:v>7918752</c:v>
                </c:pt>
                <c:pt idx="9">
                  <c:v>11026163</c:v>
                </c:pt>
                <c:pt idx="10">
                  <c:v>11289335</c:v>
                </c:pt>
                <c:pt idx="11">
                  <c:v>7003511</c:v>
                </c:pt>
                <c:pt idx="12">
                  <c:v>5530779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21-4220-BFA3-784DEEE6E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361816"/>
        <c:axId val="121360248"/>
      </c:barChart>
      <c:catAx>
        <c:axId val="121361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1360248"/>
        <c:crosses val="autoZero"/>
        <c:auto val="1"/>
        <c:lblAlgn val="ctr"/>
        <c:lblOffset val="100"/>
        <c:noMultiLvlLbl val="0"/>
      </c:catAx>
      <c:valAx>
        <c:axId val="12136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1361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1A3A-B22E-4982-9BE5-8622E73F3B2B}" type="datetimeFigureOut">
              <a:rPr lang="es-ES" smtClean="0"/>
              <a:t>06/05/2016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D535-8B0D-4713-8E24-3F7756D49E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1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EC60-E28C-45C9-9B7B-CB060D0A450E}" type="datetimeFigureOut">
              <a:rPr lang="es-ES" smtClean="0"/>
              <a:t>06/05/2016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58B1-FDB1-4918-A3F1-16341B810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4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83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96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57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48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31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593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853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083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562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3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28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26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12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511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74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3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13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26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53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70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3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58B1-FDB1-4918-A3F1-16341B81025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89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9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60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044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20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9402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299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1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3B69-47D5-446E-AFCB-2CA8A27C38FD}" type="slidenum">
              <a:rPr lang="es-ES" altLang="nb-NO"/>
              <a:pPr>
                <a:defRPr/>
              </a:pPr>
              <a:t>‹Nº›</a:t>
            </a:fld>
            <a:endParaRPr lang="es-ES" altLang="nb-NO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876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0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9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4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9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6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iZ1o6cmcPMAhUI6xoKHcEWDFYQjRwIBw&amp;url=http://politica.elpais.com/politica/2015/05/21/actualidad/1432228944_133259.html&amp;psig=AFQjCNEfyIk3R8eAA7ymzncetj4cB41_dA&amp;ust=146254663323954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j3ouv3v8PMAhWFWxoKHSssBuIQjRwIBw&amp;url=http://www.republica.com/2012/07/11/manifestacion-espontanea-a-las-puertas-del-congreso-frente-a-los-recortes/&amp;psig=AFQjCNF8oQngdE39yCs41dIkc3E3UIgDgw&amp;ust=146255709689074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211" y="605307"/>
            <a:ext cx="9248919" cy="1846344"/>
          </a:xfrm>
        </p:spPr>
        <p:txBody>
          <a:bodyPr>
            <a:noAutofit/>
          </a:bodyPr>
          <a:lstStyle/>
          <a:p>
            <a:pPr algn="ctr"/>
            <a:r>
              <a:rPr lang="es-ES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democrática </a:t>
            </a:r>
            <a:br>
              <a:rPr lang="es-ES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br>
              <a:rPr lang="es-ES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de los partidos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50536" y="5514567"/>
            <a:ext cx="7493005" cy="1182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dirty="0">
                <a:solidFill>
                  <a:schemeClr val="tx1"/>
                </a:solidFill>
              </a:rPr>
              <a:t>Marta Romero</a:t>
            </a:r>
          </a:p>
          <a:p>
            <a:pPr algn="ctr"/>
            <a:r>
              <a:rPr lang="es-ES" sz="3200" dirty="0">
                <a:solidFill>
                  <a:schemeClr val="tx1"/>
                </a:solidFill>
              </a:rPr>
              <a:t>Barcelona, 7 de mayo de 2016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E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/>
            </a:r>
            <a:br>
              <a:rPr lang="es-ES" sz="2800" dirty="0">
                <a:solidFill>
                  <a:schemeClr val="tx1"/>
                </a:solidFill>
              </a:rPr>
            </a:b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97" y="2794715"/>
            <a:ext cx="6865943" cy="2503520"/>
          </a:xfrm>
        </p:spPr>
      </p:pic>
    </p:spTree>
    <p:extLst>
      <p:ext uri="{BB962C8B-B14F-4D97-AF65-F5344CB8AC3E}">
        <p14:creationId xmlns:p14="http://schemas.microsoft.com/office/powerpoint/2010/main" val="3028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087" y="946859"/>
            <a:ext cx="8424916" cy="1740924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2. ¿Con qué base social cuenta hoy el PSOE?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ep00.epimg.net/politica/videos/2015/05/21/actualidad/1432228944_133259_51022500_fotograma_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16" y="24492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b="1" dirty="0">
                <a:solidFill>
                  <a:schemeClr val="accent2"/>
                </a:solidFill>
              </a:rPr>
              <a:t>Número de votos conseguidos por el PSOE en las elecciones generales (1977-2015)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7885"/>
              </p:ext>
            </p:extLst>
          </p:nvPr>
        </p:nvGraphicFramePr>
        <p:xfrm>
          <a:off x="296214" y="1828800"/>
          <a:ext cx="9762186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42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2"/>
                </a:solidFill>
              </a:rPr>
              <a:t>Perfil de los afiliados…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90163"/>
            <a:ext cx="9007580" cy="4096654"/>
          </a:xfrm>
        </p:spPr>
        <p:txBody>
          <a:bodyPr>
            <a:normAutofit fontScale="85000" lnSpcReduction="20000"/>
          </a:bodyPr>
          <a:lstStyle/>
          <a:p>
            <a:r>
              <a:rPr lang="es-ES" sz="2800" b="1" u="sng" dirty="0"/>
              <a:t>Número de afiliados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216.952 (militantes cotizantes)</a:t>
            </a:r>
          </a:p>
          <a:p>
            <a:pPr marL="0" indent="0">
              <a:buNone/>
            </a:pP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b="1" u="sng" dirty="0"/>
              <a:t>Simpatizantes: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405.762</a:t>
            </a:r>
          </a:p>
          <a:p>
            <a:pPr marL="0" indent="0">
              <a:buNone/>
            </a:pP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b="1" u="sng" dirty="0"/>
              <a:t>Edad de los militantes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Casi el 50% se concentra en el tramo de edad comprendido entre los 46 y los 65 años. Apenas el 6% tiene menos de 30 años.</a:t>
            </a:r>
          </a:p>
          <a:p>
            <a:pPr marL="0" indent="0">
              <a:buNone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/>
              <a:t>Fuente: Informe de Gestión de la Comisión Ejecutiva Federal con motivo del 38 Congreso (2012).</a:t>
            </a:r>
          </a:p>
        </p:txBody>
      </p:sp>
    </p:spTree>
    <p:extLst>
      <p:ext uri="{BB962C8B-B14F-4D97-AF65-F5344CB8AC3E}">
        <p14:creationId xmlns:p14="http://schemas.microsoft.com/office/powerpoint/2010/main" val="28753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245" y="609600"/>
            <a:ext cx="8874757" cy="1320800"/>
          </a:xfrm>
        </p:spPr>
        <p:txBody>
          <a:bodyPr/>
          <a:lstStyle/>
          <a:p>
            <a:pPr algn="just"/>
            <a:r>
              <a:rPr lang="es-ES" b="1" dirty="0">
                <a:solidFill>
                  <a:schemeClr val="accent2"/>
                </a:solidFill>
              </a:rPr>
              <a:t>¿Quiénes optaron por el PSOE en las elecciones generales del 20 diciembre?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820" y="1930400"/>
            <a:ext cx="9358518" cy="4431763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9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edad</a:t>
            </a:r>
            <a:r>
              <a:rPr lang="es-ES" sz="29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800" dirty="0" smtClean="0"/>
              <a:t>El </a:t>
            </a:r>
            <a:r>
              <a:rPr lang="es-ES" sz="2800" dirty="0"/>
              <a:t>PSOE fue el </a:t>
            </a:r>
            <a:r>
              <a:rPr lang="es-ES" sz="2800" u="sng" dirty="0"/>
              <a:t>partido más votado entre los electores de 45 a 64 años</a:t>
            </a:r>
            <a:r>
              <a:rPr lang="es-ES" sz="2800" dirty="0"/>
              <a:t>. El PP entre los que tienen más de 65 años. Ciudadanos entre los que tienen 35 a 44 años. Y Podemos entre los que tienen 18 y 34 años.</a:t>
            </a:r>
          </a:p>
          <a:p>
            <a:pPr marL="0" indent="0">
              <a:buNone/>
            </a:pPr>
            <a:endParaRPr lang="es-ES" sz="2600" b="1" u="sng" dirty="0">
              <a:latin typeface="+mj-lt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29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Por tamaño de municipio: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900" dirty="0" smtClean="0"/>
              <a:t>El </a:t>
            </a:r>
            <a:r>
              <a:rPr lang="es-ES" sz="2900" dirty="0"/>
              <a:t>PSOE obtuvo su </a:t>
            </a:r>
            <a:r>
              <a:rPr lang="es-ES" sz="2900" u="sng" dirty="0"/>
              <a:t>mejores resultados en los municipios de menos de 50.000 habitantes </a:t>
            </a:r>
            <a:r>
              <a:rPr lang="es-ES" sz="2900" dirty="0"/>
              <a:t>y un menor apoyo en los grandes ciudades (de más de 1 millón de habitantes). Lo mismo le ocurre al PP. En cambio, Podemos y Ciudadanos tienen un voto más urbano.</a:t>
            </a:r>
          </a:p>
          <a:p>
            <a:pPr marL="0" indent="0">
              <a:buNone/>
            </a:pPr>
            <a:endParaRPr lang="es-ES" sz="2300" dirty="0"/>
          </a:p>
          <a:p>
            <a:pPr marL="0" indent="0">
              <a:buNone/>
            </a:pPr>
            <a:r>
              <a:rPr lang="es-ES" sz="2300" dirty="0"/>
              <a:t>Fuente: Encuesta Postelectoral generales 2015 del CIS.</a:t>
            </a:r>
          </a:p>
          <a:p>
            <a:pPr>
              <a:buFontTx/>
              <a:buChar char="-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99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817" y="811369"/>
            <a:ext cx="9137580" cy="46492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para votar:</a:t>
            </a:r>
            <a:endParaRPr lang="es-ES" sz="3200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del PSOE</a:t>
            </a:r>
            <a:r>
              <a:rPr lang="es-ES" dirty="0">
                <a:solidFill>
                  <a:schemeClr val="tx1"/>
                </a:solidFill>
              </a:rPr>
              <a:t>: porque es el partido al que siempre voto…</a:t>
            </a:r>
          </a:p>
          <a:p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del PP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>
                <a:solidFill>
                  <a:schemeClr val="tx1"/>
                </a:solidFill>
              </a:rPr>
              <a:t>porque es el partido más capacitado para gobernar…</a:t>
            </a:r>
          </a:p>
          <a:p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 Podemos y Ciudadanos</a:t>
            </a:r>
            <a:r>
              <a:rPr lang="es-E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>
                <a:solidFill>
                  <a:schemeClr val="tx1"/>
                </a:solidFill>
              </a:rPr>
              <a:t>porque es el que mejor representa mis ideas…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 ideológica (Escala 1-10):</a:t>
            </a:r>
          </a:p>
          <a:p>
            <a:pPr>
              <a:buFontTx/>
              <a:buChar char="-"/>
            </a:pP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del PSOE</a:t>
            </a:r>
            <a:r>
              <a:rPr lang="es-ES" dirty="0">
                <a:solidFill>
                  <a:schemeClr val="tx1"/>
                </a:solidFill>
              </a:rPr>
              <a:t>: 3,65 y sitúan al PSOE en el 3,96</a:t>
            </a:r>
          </a:p>
          <a:p>
            <a:pPr>
              <a:buFontTx/>
              <a:buChar char="-"/>
            </a:pP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del PP</a:t>
            </a:r>
            <a:r>
              <a:rPr lang="es-ES" dirty="0">
                <a:solidFill>
                  <a:schemeClr val="tx1"/>
                </a:solidFill>
              </a:rPr>
              <a:t>: 6,15 y sitúan al PP en el 7,58</a:t>
            </a:r>
          </a:p>
          <a:p>
            <a:pPr>
              <a:buFontTx/>
              <a:buChar char="-"/>
            </a:pP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 Podemos</a:t>
            </a:r>
            <a:r>
              <a:rPr lang="es-ES" dirty="0">
                <a:solidFill>
                  <a:schemeClr val="tx1"/>
                </a:solidFill>
              </a:rPr>
              <a:t>: 3,15 y sitúan a Podemos en el 2,64</a:t>
            </a:r>
          </a:p>
          <a:p>
            <a:pPr>
              <a:buFontTx/>
              <a:buChar char="-"/>
            </a:pP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Votantes de Ciudadanos</a:t>
            </a:r>
            <a:r>
              <a:rPr lang="es-ES" dirty="0">
                <a:solidFill>
                  <a:schemeClr val="tx1"/>
                </a:solidFill>
              </a:rPr>
              <a:t>: 5,47 y sitúan a Ciudadanos en el 5,85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/>
              <a:t>Fuente: Encuesta Postelectoral generales 2015 del CIS.</a:t>
            </a:r>
          </a:p>
          <a:p>
            <a:pPr>
              <a:buFontTx/>
              <a:buChar char="-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98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3. La relación entre representantes y representados</a:t>
            </a:r>
          </a:p>
        </p:txBody>
      </p:sp>
      <p:pic>
        <p:nvPicPr>
          <p:cNvPr id="6146" name="Picture 2" descr="http://www.republica.com/wp-content/uploads/2014/11/congreso11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2515394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571603"/>
              </p:ext>
            </p:extLst>
          </p:nvPr>
        </p:nvGraphicFramePr>
        <p:xfrm>
          <a:off x="278084" y="746976"/>
          <a:ext cx="1139017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5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51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visión de los </a:t>
                      </a:r>
                    </a:p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ciudadanos 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visión de los</a:t>
                      </a:r>
                    </a:p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representantes</a:t>
                      </a:r>
                      <a:r>
                        <a:rPr lang="es-E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políticos (I)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95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S" baseline="0" dirty="0"/>
                        <a:t>Casi el 70% de los ciudadanos considera que el </a:t>
                      </a:r>
                      <a:r>
                        <a:rPr lang="es-ES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principal motivo que lleva a los candidatos a presentarse  a unas elecciones es el poder y la influencia que </a:t>
                      </a:r>
                      <a:r>
                        <a:rPr lang="es-ES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 obtiene </a:t>
                      </a:r>
                      <a:r>
                        <a:rPr lang="es-ES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través del cargo</a:t>
                      </a:r>
                      <a:r>
                        <a:rPr lang="es-ES" baseline="0" dirty="0"/>
                        <a:t>, aunque creen que la motivación debería ser resolver los problemas </a:t>
                      </a:r>
                      <a:r>
                        <a:rPr lang="es-ES" baseline="0" dirty="0" smtClean="0"/>
                        <a:t>de la sociedad (enero-febrero </a:t>
                      </a:r>
                      <a:r>
                        <a:rPr lang="es-ES" baseline="0" dirty="0"/>
                        <a:t>2012, CIS)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La</a:t>
                      </a:r>
                      <a:r>
                        <a:rPr lang="es-ES" baseline="0" dirty="0"/>
                        <a:t> principal razón que esgrimen los representantes políticos para dedicarse a la vida política es </a:t>
                      </a:r>
                      <a:r>
                        <a:rPr lang="es-ES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tener una vocación de servicio público, seguida de la posibilidad de influir en la sociedad siguiendo una ideología</a:t>
                      </a:r>
                      <a:r>
                        <a:rPr lang="es-ES" baseline="0" dirty="0"/>
                        <a:t>. La mayoría señala que ni el </a:t>
                      </a:r>
                      <a:r>
                        <a:rPr lang="es-ES" baseline="0" dirty="0" smtClean="0"/>
                        <a:t>reconocimiento social</a:t>
                      </a:r>
                      <a:r>
                        <a:rPr lang="es-ES" baseline="0" dirty="0"/>
                        <a:t>, ni los privilegios del trabajo ni la retribución resultan  determinantes (2009-2011, CIS).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445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ES" dirty="0"/>
                        <a:t>Casi</a:t>
                      </a:r>
                      <a:r>
                        <a:rPr lang="es-ES" baseline="0" dirty="0"/>
                        <a:t> el 61% de los ciudadanos considera que la </a:t>
                      </a:r>
                      <a:r>
                        <a:rPr lang="es-ES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corrupción de algunos políticos es el principal motivo que genera desconfianza </a:t>
                      </a:r>
                      <a:r>
                        <a:rPr lang="es-ES" baseline="0" dirty="0"/>
                        <a:t>en la política (enero-febrero 2012, CIS).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dirty="0"/>
                        <a:t>Los representantes políticos</a:t>
                      </a:r>
                      <a:r>
                        <a:rPr lang="es-ES" baseline="0" dirty="0"/>
                        <a:t> </a:t>
                      </a:r>
                      <a:r>
                        <a:rPr lang="es-ES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atribuyen el desprestigio de la política y la desconfianza social en los partidos a la corrupción de algunos políticos</a:t>
                      </a:r>
                      <a:r>
                        <a:rPr lang="es-ES" baseline="0" dirty="0"/>
                        <a:t>, la crispación de la vida política, la crítica constante de los medios de comunicación y la falta de contacto con los problemas reales de la gente. (2009-2011, CIS).</a:t>
                      </a:r>
                      <a:endParaRPr lang="es-ES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3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68080"/>
              </p:ext>
            </p:extLst>
          </p:nvPr>
        </p:nvGraphicFramePr>
        <p:xfrm>
          <a:off x="321969" y="365760"/>
          <a:ext cx="1155235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0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04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visión de los </a:t>
                      </a:r>
                    </a:p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ciudadanos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visión de los</a:t>
                      </a:r>
                    </a:p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representantes</a:t>
                      </a:r>
                      <a:r>
                        <a:rPr lang="es-E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políticos  (II)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0998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b="1" dirty="0"/>
                        <a:t>La</a:t>
                      </a:r>
                      <a:r>
                        <a:rPr lang="es-ES" sz="1800" b="1" baseline="0" dirty="0"/>
                        <a:t> inmensa mayoría de los </a:t>
                      </a:r>
                      <a:r>
                        <a:rPr lang="es-ES" sz="18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ciudadanos se muestran muy críticos con el funcionamiento de los partidos</a:t>
                      </a:r>
                      <a:r>
                        <a:rPr lang="es-ES" sz="1800" b="1" baseline="0" dirty="0"/>
                        <a:t>: </a:t>
                      </a:r>
                      <a:r>
                        <a:rPr lang="es-ES" sz="18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tienen programas claros y diferenciados, no son transparentes, no llevan a cabo sus propuestas electorales, no tiene en cuenta las opiniones de sus </a:t>
                      </a:r>
                      <a:r>
                        <a:rPr lang="es-ES" sz="18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militantes</a:t>
                      </a:r>
                      <a:r>
                        <a:rPr lang="es-ES" sz="1800" b="1" u="none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s-ES" sz="1800" baseline="0" dirty="0" smtClean="0"/>
                        <a:t>(enero-febrero </a:t>
                      </a:r>
                      <a:r>
                        <a:rPr lang="es-ES" sz="1800" baseline="0" dirty="0"/>
                        <a:t>2012, CIS). </a:t>
                      </a:r>
                      <a:endParaRPr lang="es-ES" sz="1800" baseline="0" dirty="0" smtClean="0"/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800" baseline="0" dirty="0" smtClean="0"/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La mayoría de los representantes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políticos considera que </a:t>
                      </a:r>
                      <a:r>
                        <a:rPr lang="es-ES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representan </a:t>
                      </a:r>
                      <a:r>
                        <a:rPr lang="es-ES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los ciudadanos 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(frente a los votantes o a su partido) (2009-2011, CIS).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b="1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r>
                        <a:rPr lang="es-ES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hay una opinión mayoritaria sobre la forma en que debería actuar un diputado</a:t>
                      </a:r>
                      <a:r>
                        <a:rPr lang="es-ES" baseline="0" dirty="0" smtClean="0"/>
                        <a:t>: una parte cree que tiene que seguir su propio criterio a la hora de votar, aunque éste no coincida con el de su partido; otra parte de la sociedad considera que los diputados deben votar en unos temas según las directrices del partido y en otros siguiendo su propio criterio; mientras otra parte de la sociedad opina que debería votar siempre de acuerdo con las directrices del partido (febrero-marzo 2009).</a:t>
                      </a:r>
                      <a:endParaRPr lang="es-ES" b="1" baseline="0" dirty="0" smtClean="0"/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percibe que los diputados tienen autonomía en su grupo parlamentario para tomar decisiones, aunque se</a:t>
                      </a:r>
                      <a:r>
                        <a:rPr lang="es-ES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considera conveniente consultar a los dirigentes del grupo y seguir unas directrices 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(2009-2011, CIS).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7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949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4.¿Qué medidas pueden contribuir a mejorar el funcionamiento de los partidos políticos?: algunas reflexiones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3" y="3219450"/>
            <a:ext cx="4222572" cy="2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04548" cy="113799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/>
                </a:solidFill>
              </a:rPr>
              <a:t>Partidos políticos en y para el siglo XXI…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77333" y="1747592"/>
            <a:ext cx="9509856" cy="48463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¿</a:t>
            </a:r>
            <a:r>
              <a:rPr lang="es-ES" sz="2800" dirty="0"/>
              <a:t>La figura del militante para el partido político?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800" dirty="0"/>
              <a:t>¿La utilidad del partido para el </a:t>
            </a:r>
            <a:r>
              <a:rPr lang="es-ES" sz="2800" dirty="0" smtClean="0"/>
              <a:t>militante/simpatizante</a:t>
            </a:r>
            <a:r>
              <a:rPr lang="es-ES" sz="2800" dirty="0"/>
              <a:t>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3" name="Flecha arriba y abajo 12"/>
          <p:cNvSpPr/>
          <p:nvPr/>
        </p:nvSpPr>
        <p:spPr>
          <a:xfrm>
            <a:off x="4510021" y="2240925"/>
            <a:ext cx="693044" cy="9530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nector 13"/>
          <p:cNvSpPr/>
          <p:nvPr/>
        </p:nvSpPr>
        <p:spPr>
          <a:xfrm>
            <a:off x="3384125" y="3771542"/>
            <a:ext cx="2509367" cy="27045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¿Estructura organizativa adecuada?</a:t>
            </a:r>
          </a:p>
        </p:txBody>
      </p:sp>
    </p:spTree>
    <p:extLst>
      <p:ext uri="{BB962C8B-B14F-4D97-AF65-F5344CB8AC3E}">
        <p14:creationId xmlns:p14="http://schemas.microsoft.com/office/powerpoint/2010/main" val="9892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943" y="334851"/>
            <a:ext cx="8976575" cy="62848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1.Alcance </a:t>
            </a: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crisis de los partidos “tradicionales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.¿Con qué base social cuenta hoy el PSOE? </a:t>
            </a:r>
          </a:p>
          <a:p>
            <a:pPr marL="0" indent="0" algn="just">
              <a:buNone/>
            </a:pPr>
            <a:endParaRPr lang="es-E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3.Relación entre representantes y representados</a:t>
            </a:r>
          </a:p>
          <a:p>
            <a:pPr marL="0" indent="0" algn="just">
              <a:buNone/>
            </a:pPr>
            <a:endParaRPr lang="es-E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.¿Qué medidas pueden contribuir a mejorar el funcionamiento de los partidos políticos?: algunas reflexiones</a:t>
            </a:r>
            <a:endParaRPr lang="es-E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43184" cy="13208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accent2"/>
                </a:solidFill>
              </a:rPr>
              <a:t>¿Batería de medidas o replantear el sistema político?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28789" y="1930400"/>
            <a:ext cx="3333482" cy="1851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 flipV="1">
            <a:off x="128789" y="4118014"/>
            <a:ext cx="3490174" cy="17526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7873" y="4432743"/>
            <a:ext cx="2627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Estabilidad a través del papel “omnipresente” de los partidos políticos </a:t>
            </a:r>
          </a:p>
          <a:p>
            <a:r>
              <a:rPr lang="es-ES" dirty="0"/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7873" y="2100877"/>
            <a:ext cx="2532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</a:rPr>
              <a:t>Hace 40 años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Transición política:</a:t>
            </a:r>
          </a:p>
          <a:p>
            <a:pPr algn="ctr"/>
            <a:r>
              <a:rPr lang="es-ES" b="1" dirty="0" smtClean="0"/>
              <a:t>Construir </a:t>
            </a:r>
            <a:r>
              <a:rPr lang="es-ES" b="1" dirty="0"/>
              <a:t>y asentar los pilares de la democracia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4963498" y="1885827"/>
            <a:ext cx="4798687" cy="202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 flipV="1">
            <a:off x="5340627" y="4118011"/>
            <a:ext cx="3935896" cy="1964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abajo 2"/>
          <p:cNvSpPr/>
          <p:nvPr/>
        </p:nvSpPr>
        <p:spPr>
          <a:xfrm>
            <a:off x="1604259" y="3781736"/>
            <a:ext cx="291548" cy="336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971505" y="2050755"/>
            <a:ext cx="3305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</a:rPr>
              <a:t>2016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Actualización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democrática:</a:t>
            </a:r>
          </a:p>
          <a:p>
            <a:pPr algn="ctr"/>
            <a:r>
              <a:rPr lang="es-ES" dirty="0"/>
              <a:t>Democracia representativa con mayores niveles de participación ciudadana. </a:t>
            </a:r>
          </a:p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34131" y="4213596"/>
            <a:ext cx="344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dirty="0"/>
              <a:t>Despolitización. Partidos fuertes, pero no </a:t>
            </a:r>
            <a:r>
              <a:rPr lang="es-ES" dirty="0" err="1" smtClean="0"/>
              <a:t>partitocracia</a:t>
            </a:r>
            <a:r>
              <a:rPr lang="es-ES" dirty="0" smtClean="0"/>
              <a:t>. </a:t>
            </a:r>
            <a:r>
              <a:rPr lang="es-ES" dirty="0" smtClean="0"/>
              <a:t>Representatividad</a:t>
            </a:r>
            <a:endParaRPr lang="es-ES" dirty="0"/>
          </a:p>
          <a:p>
            <a:endParaRPr lang="es-ES" dirty="0"/>
          </a:p>
        </p:txBody>
      </p:sp>
      <p:sp>
        <p:nvSpPr>
          <p:cNvPr id="5" name="Flecha abajo 4"/>
          <p:cNvSpPr/>
          <p:nvPr/>
        </p:nvSpPr>
        <p:spPr>
          <a:xfrm>
            <a:off x="7076755" y="3909391"/>
            <a:ext cx="341476" cy="30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7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Presión social como motor del cambio…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- </a:t>
            </a:r>
            <a:endParaRPr lang="es-ES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77334" y="147586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ES" smtClean="0"/>
          </a:p>
          <a:p>
            <a:pPr marL="0" indent="0">
              <a:buFont typeface="Wingdings 3" charset="2"/>
              <a:buNone/>
            </a:pPr>
            <a:endParaRPr lang="es-E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4933" y="2082800"/>
            <a:ext cx="8992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dirty="0" smtClean="0"/>
              <a:t>Una sociedad más vigilante y exigente con los partidos políticos: más iniciativas de la sociedad civil.</a:t>
            </a:r>
          </a:p>
          <a:p>
            <a:pPr algn="just"/>
            <a:endParaRPr lang="es-ES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dirty="0" smtClean="0"/>
              <a:t>Mayor atención mediática a los escándalos de corrupción.</a:t>
            </a:r>
          </a:p>
          <a:p>
            <a:pPr algn="just"/>
            <a:endParaRPr lang="es-ES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dirty="0" smtClean="0"/>
              <a:t>Competencia de los partidos políticos por abanderar la regeneración democrática.</a:t>
            </a:r>
            <a:endParaRPr lang="es-ES" sz="28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9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3"/>
          </p:nvPr>
        </p:nvSpPr>
        <p:spPr>
          <a:xfrm>
            <a:off x="1295400" y="1581150"/>
            <a:ext cx="7829550" cy="361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400" dirty="0"/>
          </a:p>
          <a:p>
            <a:pPr marL="0" indent="0" algn="ctr">
              <a:buNone/>
            </a:pPr>
            <a:r>
              <a:rPr lang="es-ES" sz="4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8350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17428" cy="138662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1. Alcance de la crisis de los partidos “tradicionales”</a:t>
            </a:r>
            <a:br>
              <a:rPr lang="es-ES" sz="4000" b="1" dirty="0">
                <a:solidFill>
                  <a:schemeClr val="tx1"/>
                </a:solidFill>
              </a:rPr>
            </a:b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77" y="2692144"/>
            <a:ext cx="5783222" cy="3154866"/>
          </a:xfrm>
        </p:spPr>
      </p:pic>
    </p:spTree>
    <p:extLst>
      <p:ext uri="{BB962C8B-B14F-4D97-AF65-F5344CB8AC3E}">
        <p14:creationId xmlns:p14="http://schemas.microsoft.com/office/powerpoint/2010/main" val="12559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322" y="516835"/>
            <a:ext cx="8905461" cy="1320800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accent2"/>
                </a:solidFill>
              </a:rPr>
              <a:t>Porcentaje de ciudadanos que consideran “la política, los políticos y los partidos políticos” un problema del país. Serie CIS (mayo 1985-marzo 2016)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613182"/>
              </p:ext>
            </p:extLst>
          </p:nvPr>
        </p:nvGraphicFramePr>
        <p:xfrm>
          <a:off x="145774" y="2160588"/>
          <a:ext cx="9197009" cy="42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4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62" y="287628"/>
            <a:ext cx="8474296" cy="160556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Sin partidos… ¿puede haber </a:t>
            </a:r>
            <a:r>
              <a:rPr lang="es-ES" dirty="0" smtClean="0">
                <a:solidFill>
                  <a:schemeClr val="accent2"/>
                </a:solidFill>
              </a:rPr>
              <a:t>democracia</a:t>
            </a:r>
            <a:r>
              <a:rPr lang="es-ES" dirty="0">
                <a:solidFill>
                  <a:schemeClr val="accent2"/>
                </a:solidFill>
              </a:rPr>
              <a:t>? Serie CIS (diciembre 1997-octubre 2010) Respuestas en %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266371"/>
              </p:ext>
            </p:extLst>
          </p:nvPr>
        </p:nvGraphicFramePr>
        <p:xfrm>
          <a:off x="848139" y="2150772"/>
          <a:ext cx="8076919" cy="404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4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Secuencia de la crisis política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86332" y="1620853"/>
            <a:ext cx="10968980" cy="388077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226760" y="1930399"/>
            <a:ext cx="2397170" cy="1705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936197" y="1987290"/>
            <a:ext cx="2408350" cy="17475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656814" y="1930400"/>
            <a:ext cx="2397171" cy="18044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25127" y="2628120"/>
            <a:ext cx="200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SUSPENSO A LA CLASE </a:t>
            </a:r>
            <a:r>
              <a:rPr lang="es-ES" dirty="0" smtClean="0"/>
              <a:t>POLÍTICA</a:t>
            </a:r>
          </a:p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133654" y="2411078"/>
            <a:ext cx="200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PERCEPCIÓN DE LA POLÍTICA COMO UN PROBLEMA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28003" y="2411078"/>
            <a:ext cx="181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DETERIORO DE LA CONFIANZA EN LAS INSTITUCIONES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2620639" y="3043543"/>
            <a:ext cx="354501" cy="24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5323430" y="3016632"/>
            <a:ext cx="354501" cy="24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8325174" y="1939901"/>
            <a:ext cx="2397171" cy="2078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7915122" y="3035863"/>
            <a:ext cx="354501" cy="24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8427664" y="2435698"/>
            <a:ext cx="206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INSATISFACCIÓN CON EL FUNCIONAMIENTO DE LA DEMOCRCIA</a:t>
            </a:r>
          </a:p>
        </p:txBody>
      </p:sp>
      <p:sp>
        <p:nvSpPr>
          <p:cNvPr id="18" name="Triángulo isósceles 17"/>
          <p:cNvSpPr/>
          <p:nvPr/>
        </p:nvSpPr>
        <p:spPr>
          <a:xfrm>
            <a:off x="677334" y="3681141"/>
            <a:ext cx="9509855" cy="3041631"/>
          </a:xfrm>
          <a:prstGeom prst="triangle">
            <a:avLst>
              <a:gd name="adj" fmla="val 47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 smtClean="0"/>
          </a:p>
          <a:p>
            <a:pPr algn="ctr"/>
            <a:r>
              <a:rPr lang="es-ES" u="sng" dirty="0" smtClean="0"/>
              <a:t>Contexto</a:t>
            </a:r>
            <a:r>
              <a:rPr lang="es-ES" u="sng" dirty="0"/>
              <a:t>:</a:t>
            </a:r>
          </a:p>
          <a:p>
            <a:pPr algn="ctr"/>
            <a:r>
              <a:rPr lang="es-ES" sz="1600" b="1" dirty="0"/>
              <a:t>- Crisis económica</a:t>
            </a:r>
          </a:p>
          <a:p>
            <a:pPr algn="ctr"/>
            <a:r>
              <a:rPr lang="es-ES" sz="1600" b="1" dirty="0"/>
              <a:t>- Medidas impopulares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/>
              <a:t>Casos de corrupción 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/>
              <a:t>Falta de reacción política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/>
              <a:t>Imagen negativa previa de los </a:t>
            </a:r>
            <a:r>
              <a:rPr lang="es-ES" sz="1600" b="1" dirty="0" smtClean="0"/>
              <a:t>partidos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 smtClean="0"/>
              <a:t>Percepción de debilidad del poder político frente al poder económico y de falta de legitimidad democrática de algunas decisiones de la UE</a:t>
            </a:r>
          </a:p>
          <a:p>
            <a:pPr marL="285750" indent="-285750" algn="ctr">
              <a:buFontTx/>
              <a:buChar char="-"/>
            </a:pPr>
            <a:endParaRPr lang="es-ES" sz="1600" b="1" dirty="0"/>
          </a:p>
          <a:p>
            <a:pPr marL="285750" indent="-285750" algn="ctr">
              <a:buFontTx/>
              <a:buChar char="-"/>
            </a:pPr>
            <a:endParaRPr lang="es-ES" sz="1600" b="1" dirty="0" smtClean="0"/>
          </a:p>
          <a:p>
            <a:pPr marL="285750" indent="-285750" algn="ctr">
              <a:buFontTx/>
              <a:buChar char="-"/>
            </a:pPr>
            <a:r>
              <a:rPr lang="es-ES" sz="1600" b="1" dirty="0" smtClean="0"/>
              <a:t> </a:t>
            </a:r>
            <a:endParaRPr lang="es-ES" sz="1600" b="1" dirty="0"/>
          </a:p>
          <a:p>
            <a:pPr marL="285750" indent="-285750" algn="ctr">
              <a:buFontTx/>
              <a:buChar char="-"/>
            </a:pPr>
            <a:endParaRPr lang="es-ES" sz="1600" b="1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4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Efectos…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456" y="1468193"/>
            <a:ext cx="9556124" cy="370911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Desajuste entre la oferta y la demanda política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primero se materializa en un descontento con los dos grandes partidos y después con los partidos “tradicionales”.</a:t>
            </a:r>
          </a:p>
          <a:p>
            <a:pPr marL="0" indent="0" algn="just">
              <a:buNone/>
            </a:pPr>
            <a:endParaRPr lang="es-ES" sz="2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 la idea de falta de representatividad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representantes políticos no representan los intereses de los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ciudadanos</a:t>
            </a:r>
            <a:r>
              <a:rPr lang="es-ES" sz="2600" dirty="0" smtClean="0"/>
              <a:t>. </a:t>
            </a:r>
            <a:r>
              <a:rPr lang="es-ES" sz="2600" b="1" dirty="0" smtClean="0"/>
              <a:t>“Una casta privilegiada frente a una sufrida ciudadanía”</a:t>
            </a:r>
            <a:endParaRPr lang="es-ES" sz="2600" b="1" dirty="0"/>
          </a:p>
          <a:p>
            <a:pPr marL="0" indent="0" algn="just">
              <a:buNone/>
            </a:pPr>
            <a:endParaRPr lang="es-ES" sz="2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Percepción de la </a:t>
            </a:r>
            <a:r>
              <a:rPr lang="es-E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</a:t>
            </a:r>
            <a:r>
              <a:rPr lang="es-E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 </a:t>
            </a:r>
            <a:r>
              <a:rPr lang="es-E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cimientos del sistema político 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(Regeneracionismo democrático).</a:t>
            </a:r>
          </a:p>
          <a:p>
            <a:pPr marL="0" indent="0" algn="just">
              <a:buNone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697129" y="5177307"/>
            <a:ext cx="2910625" cy="119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Una sociedad civil más dinámica</a:t>
            </a:r>
          </a:p>
        </p:txBody>
      </p:sp>
      <p:sp>
        <p:nvSpPr>
          <p:cNvPr id="7" name="Elipse 6"/>
          <p:cNvSpPr/>
          <p:nvPr/>
        </p:nvSpPr>
        <p:spPr>
          <a:xfrm>
            <a:off x="3848637" y="5177307"/>
            <a:ext cx="2910625" cy="119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Mayor interés por la política</a:t>
            </a:r>
          </a:p>
        </p:txBody>
      </p:sp>
      <p:sp>
        <p:nvSpPr>
          <p:cNvPr id="8" name="Elipse 7"/>
          <p:cNvSpPr/>
          <p:nvPr/>
        </p:nvSpPr>
        <p:spPr>
          <a:xfrm>
            <a:off x="7241027" y="5177307"/>
            <a:ext cx="2910625" cy="119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Irrupción de nuevos partidos y plataformas electorales</a:t>
            </a:r>
          </a:p>
        </p:txBody>
      </p:sp>
    </p:spTree>
    <p:extLst>
      <p:ext uri="{BB962C8B-B14F-4D97-AF65-F5344CB8AC3E}">
        <p14:creationId xmlns:p14="http://schemas.microsoft.com/office/powerpoint/2010/main" val="36793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11366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800" b="1" dirty="0">
                <a:solidFill>
                  <a:schemeClr val="accent2"/>
                </a:solidFill>
              </a:rPr>
              <a:t>Grado de acuerdo con la frase “La política le parece tan complicada que la gente como Ud. no puede entender lo que pasa”. Serie CIS (enero 2006-octubre 2015)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389826"/>
              </p:ext>
            </p:extLst>
          </p:nvPr>
        </p:nvGraphicFramePr>
        <p:xfrm>
          <a:off x="386366" y="1930400"/>
          <a:ext cx="9530365" cy="431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6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063" y="519448"/>
            <a:ext cx="8865911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ES" b="1" dirty="0">
                <a:solidFill>
                  <a:schemeClr val="accent2"/>
                </a:solidFill>
              </a:rPr>
              <a:t>Escala (0-10) de confianza en los partidos políticos. Serie CIS (marzo 2002-marzo 2016)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163135"/>
              </p:ext>
            </p:extLst>
          </p:nvPr>
        </p:nvGraphicFramePr>
        <p:xfrm>
          <a:off x="425003" y="2160588"/>
          <a:ext cx="9298546" cy="440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2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5582</TotalTime>
  <Words>1296</Words>
  <Application>Microsoft Office PowerPoint</Application>
  <PresentationFormat>Panorámica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Trebuchet MS</vt:lpstr>
      <vt:lpstr>Wingdings</vt:lpstr>
      <vt:lpstr>Wingdings 3</vt:lpstr>
      <vt:lpstr>Faceta</vt:lpstr>
      <vt:lpstr>Calidad democrática  y  reforma de los partidos</vt:lpstr>
      <vt:lpstr>Presentación de PowerPoint</vt:lpstr>
      <vt:lpstr>1. Alcance de la crisis de los partidos “tradicionales” </vt:lpstr>
      <vt:lpstr>Porcentaje de ciudadanos que consideran “la política, los políticos y los partidos políticos” un problema del país. Serie CIS (mayo 1985-marzo 2016)</vt:lpstr>
      <vt:lpstr>Sin partidos… ¿puede haber democracia? Serie CIS (diciembre 1997-octubre 2010) Respuestas en %</vt:lpstr>
      <vt:lpstr>Secuencia de la crisis política</vt:lpstr>
      <vt:lpstr>Efectos…</vt:lpstr>
      <vt:lpstr>Grado de acuerdo con la frase “La política le parece tan complicada que la gente como Ud. no puede entender lo que pasa”. Serie CIS (enero 2006-octubre 2015)</vt:lpstr>
      <vt:lpstr>Escala (0-10) de confianza en los partidos políticos. Serie CIS (marzo 2002-marzo 2016)</vt:lpstr>
      <vt:lpstr>2. ¿Con qué base social cuenta hoy el PSOE?</vt:lpstr>
      <vt:lpstr>Número de votos conseguidos por el PSOE en las elecciones generales (1977-2015)</vt:lpstr>
      <vt:lpstr>Perfil de los afiliados…</vt:lpstr>
      <vt:lpstr>¿Quiénes optaron por el PSOE en las elecciones generales del 20 diciembre?</vt:lpstr>
      <vt:lpstr>Presentación de PowerPoint</vt:lpstr>
      <vt:lpstr>3. La relación entre representantes y representados</vt:lpstr>
      <vt:lpstr>Presentación de PowerPoint</vt:lpstr>
      <vt:lpstr>Presentación de PowerPoint</vt:lpstr>
      <vt:lpstr>4.¿Qué medidas pueden contribuir a mejorar el funcionamiento de los partidos políticos?: algunas reflexiones </vt:lpstr>
      <vt:lpstr>Partidos políticos en y para el siglo XXI…</vt:lpstr>
      <vt:lpstr>¿Batería de medidas o replantear el sistema político?</vt:lpstr>
      <vt:lpstr>Presión social como motor del cambio…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24-M: Análisis de los resultados de las elecciones autonómicas y locales del 24 de mayo</dc:title>
  <dc:creator>marta</dc:creator>
  <cp:lastModifiedBy>marta</cp:lastModifiedBy>
  <cp:revision>423</cp:revision>
  <cp:lastPrinted>2016-05-06T19:00:19Z</cp:lastPrinted>
  <dcterms:created xsi:type="dcterms:W3CDTF">2015-06-04T20:12:49Z</dcterms:created>
  <dcterms:modified xsi:type="dcterms:W3CDTF">2016-05-06T19:03:58Z</dcterms:modified>
</cp:coreProperties>
</file>